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69" r:id="rId4"/>
    <p:sldId id="257" r:id="rId5"/>
    <p:sldId id="271"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9"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183184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283317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295147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389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370343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227063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409634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101882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280706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241345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37631-752E-4BAE-95C3-C6666B581015}"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27211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37631-752E-4BAE-95C3-C6666B581015}" type="datetimeFigureOut">
              <a:rPr lang="en-US" smtClean="0"/>
              <a:pPr/>
              <a:t>1/19/2012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330A1-7B6A-4919-A024-3D36EF900F06}" type="slidenum">
              <a:rPr lang="en-US" smtClean="0"/>
              <a:pPr/>
              <a:t>‹#›</a:t>
            </a:fld>
            <a:endParaRPr lang="en-US" dirty="0"/>
          </a:p>
        </p:txBody>
      </p:sp>
    </p:spTree>
    <p:extLst>
      <p:ext uri="{BB962C8B-B14F-4D97-AF65-F5344CB8AC3E}">
        <p14:creationId xmlns:p14="http://schemas.microsoft.com/office/powerpoint/2010/main" xmlns="" val="2846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t/>
            </a:r>
            <a:br>
              <a:rPr lang="en-US" dirty="0" smtClean="0"/>
            </a:br>
            <a:r>
              <a:rPr lang="en-US" dirty="0"/>
              <a:t/>
            </a:r>
            <a:br>
              <a:rPr lang="en-US" dirty="0"/>
            </a:br>
            <a:r>
              <a:rPr lang="en-US" dirty="0" smtClean="0"/>
              <a:t>Candia Conservation Commission</a:t>
            </a:r>
            <a:br>
              <a:rPr lang="en-US" dirty="0" smtClean="0"/>
            </a:br>
            <a:r>
              <a:rPr lang="en-US" sz="2700" dirty="0" smtClean="0"/>
              <a:t>Tuesday, January 17, 2012</a:t>
            </a:r>
            <a:endParaRPr lang="en-US" sz="27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smtClean="0"/>
          </a:p>
          <a:p>
            <a:pPr marL="0" indent="0" algn="ctr">
              <a:buNone/>
            </a:pPr>
            <a:r>
              <a:rPr lang="en-US" dirty="0" smtClean="0"/>
              <a:t>Public Informational Hearing </a:t>
            </a:r>
          </a:p>
          <a:p>
            <a:pPr marL="0" indent="0" algn="ctr">
              <a:buNone/>
            </a:pPr>
            <a:r>
              <a:rPr lang="en-US" dirty="0" smtClean="0"/>
              <a:t> </a:t>
            </a:r>
            <a:endParaRPr lang="en-US" sz="2400" dirty="0" smtClean="0"/>
          </a:p>
          <a:p>
            <a:pPr marL="0" indent="0">
              <a:buNone/>
            </a:pPr>
            <a:r>
              <a:rPr lang="en-US" sz="5400" dirty="0" smtClean="0"/>
              <a:t>The Water Supply</a:t>
            </a:r>
          </a:p>
          <a:p>
            <a:pPr marL="0" indent="0">
              <a:buNone/>
            </a:pPr>
            <a:r>
              <a:rPr lang="en-US" sz="5400" dirty="0" smtClean="0"/>
              <a:t> Protection Grant</a:t>
            </a:r>
            <a:endParaRPr lang="en-US" sz="5400" dirty="0"/>
          </a:p>
        </p:txBody>
      </p:sp>
      <p:pic>
        <p:nvPicPr>
          <p:cNvPr id="9222" name="Picture 6" descr="C:\Users\Judi\AppData\Local\Microsoft\Windows\Temporary Internet Files\Content.IE5\3DT0LV9G\MC90043721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3581400"/>
            <a:ext cx="1981635" cy="296821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Town_Seal.bmp"/>
          <p:cNvPicPr>
            <a:picLocks noChangeAspect="1"/>
          </p:cNvPicPr>
          <p:nvPr/>
        </p:nvPicPr>
        <p:blipFill>
          <a:blip r:embed="rId3" cstate="print"/>
          <a:stretch>
            <a:fillRect/>
          </a:stretch>
        </p:blipFill>
        <p:spPr>
          <a:xfrm>
            <a:off x="3810000" y="152400"/>
            <a:ext cx="1310643" cy="1152146"/>
          </a:xfrm>
          <a:prstGeom prst="rect">
            <a:avLst/>
          </a:prstGeom>
        </p:spPr>
      </p:pic>
    </p:spTree>
    <p:extLst>
      <p:ext uri="{BB962C8B-B14F-4D97-AF65-F5344CB8AC3E}">
        <p14:creationId xmlns:p14="http://schemas.microsoft.com/office/powerpoint/2010/main" xmlns="" val="1369690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8077200" cy="6247864"/>
          </a:xfrm>
          <a:prstGeom prst="rect">
            <a:avLst/>
          </a:prstGeom>
          <a:noFill/>
        </p:spPr>
        <p:txBody>
          <a:bodyPr wrap="square" rtlCol="0">
            <a:spAutoFit/>
          </a:bodyPr>
          <a:lstStyle/>
          <a:p>
            <a:pPr algn="ctr"/>
            <a:r>
              <a:rPr lang="en-US" sz="4000" dirty="0" smtClean="0"/>
              <a:t>All land has value.</a:t>
            </a:r>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smtClean="0"/>
          </a:p>
          <a:p>
            <a:pPr marL="285750" indent="-285750">
              <a:buFont typeface="Arial" pitchFamily="34" charset="0"/>
              <a:buChar char="•"/>
            </a:pPr>
            <a:r>
              <a:rPr lang="en-US" sz="2400" dirty="0"/>
              <a:t> </a:t>
            </a:r>
            <a:r>
              <a:rPr lang="en-US" sz="2400" dirty="0" smtClean="0"/>
              <a:t>When a piece of property is appraised for development, it has a certain value. </a:t>
            </a:r>
          </a:p>
          <a:p>
            <a:pPr marL="285750" indent="-285750">
              <a:buFont typeface="Arial" pitchFamily="34" charset="0"/>
              <a:buChar char="•"/>
            </a:pPr>
            <a:r>
              <a:rPr lang="en-US" sz="2400" dirty="0" smtClean="0"/>
              <a:t>When that same piece of property is appraised without the  development rights, it has another lower value. </a:t>
            </a:r>
          </a:p>
          <a:p>
            <a:pPr marL="285750" indent="-285750">
              <a:buFont typeface="Arial" pitchFamily="34" charset="0"/>
              <a:buChar char="•"/>
            </a:pPr>
            <a:r>
              <a:rPr lang="en-US" sz="2400" dirty="0" smtClean="0"/>
              <a:t> The difference between these two appraisals is the </a:t>
            </a:r>
            <a:r>
              <a:rPr lang="en-US" sz="2400" b="1" dirty="0" smtClean="0">
                <a:solidFill>
                  <a:srgbClr val="FF0000"/>
                </a:solidFill>
              </a:rPr>
              <a:t>$</a:t>
            </a:r>
            <a:r>
              <a:rPr lang="en-US" sz="2400" dirty="0" smtClean="0"/>
              <a:t>worth of the development rights.  </a:t>
            </a:r>
          </a:p>
          <a:p>
            <a:pPr marL="285750" indent="-285750">
              <a:buFont typeface="Arial" pitchFamily="34" charset="0"/>
              <a:buChar char="•"/>
            </a:pPr>
            <a:r>
              <a:rPr lang="en-US" sz="2400" dirty="0" smtClean="0"/>
              <a:t>This </a:t>
            </a:r>
            <a:r>
              <a:rPr lang="en-US" sz="2400" b="1" dirty="0" smtClean="0">
                <a:solidFill>
                  <a:srgbClr val="FF0000"/>
                </a:solidFill>
              </a:rPr>
              <a:t>$</a:t>
            </a:r>
            <a:r>
              <a:rPr lang="en-US" sz="2400" dirty="0" smtClean="0"/>
              <a:t>worth can be applied as our match for the grant. </a:t>
            </a:r>
          </a:p>
          <a:p>
            <a:pPr marL="285750" indent="-285750">
              <a:buFont typeface="Arial" pitchFamily="34" charset="0"/>
              <a:buChar char="•"/>
            </a:pPr>
            <a:r>
              <a:rPr lang="en-US" sz="2400" dirty="0" smtClean="0"/>
              <a:t>Thus we can protect our water supply with these transferred values. </a:t>
            </a:r>
            <a:endParaRPr lang="en-US" sz="2400" dirty="0"/>
          </a:p>
        </p:txBody>
      </p:sp>
      <p:pic>
        <p:nvPicPr>
          <p:cNvPr id="10242" name="Picture 2" descr="C:\Users\Judi\AppData\Local\Microsoft\Windows\Temporary Internet Files\Content.IE5\3DT0LV9G\MC91021637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81068" y="990600"/>
            <a:ext cx="2618563" cy="22812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016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48741"/>
            <a:ext cx="7467600" cy="5293757"/>
          </a:xfrm>
          <a:prstGeom prst="rect">
            <a:avLst/>
          </a:prstGeom>
          <a:noFill/>
        </p:spPr>
        <p:txBody>
          <a:bodyPr wrap="square" rtlCol="0">
            <a:spAutoFit/>
          </a:bodyPr>
          <a:lstStyle/>
          <a:p>
            <a:pPr algn="ctr"/>
            <a:r>
              <a:rPr lang="en-US" sz="3600" dirty="0" smtClean="0"/>
              <a:t>Applying for this grant accomplishes </a:t>
            </a:r>
          </a:p>
          <a:p>
            <a:pPr algn="ctr"/>
            <a:r>
              <a:rPr lang="en-US" sz="3600" dirty="0" smtClean="0"/>
              <a:t>two things: </a:t>
            </a:r>
          </a:p>
          <a:p>
            <a:endParaRPr lang="en-US" sz="3600" dirty="0" smtClean="0"/>
          </a:p>
          <a:p>
            <a:endParaRPr lang="en-US" sz="3600" dirty="0" smtClean="0"/>
          </a:p>
          <a:p>
            <a:endParaRPr lang="en-US" sz="3600" dirty="0"/>
          </a:p>
          <a:p>
            <a:endParaRPr lang="en-US" sz="2000" dirty="0" smtClean="0"/>
          </a:p>
          <a:p>
            <a:pPr marL="285750" indent="-285750">
              <a:buFont typeface="Arial" pitchFamily="34" charset="0"/>
              <a:buChar char="•"/>
            </a:pPr>
            <a:r>
              <a:rPr lang="en-US" sz="2000" dirty="0" smtClean="0"/>
              <a:t>We protect more of our watershed by adding two abutting properties that are located within this watershed. </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We add a protective conservation easement on our Town Forest, also located within the watershed, so it can continue to protect our water supplies for us, our children and future generations. </a:t>
            </a:r>
          </a:p>
          <a:p>
            <a:pPr marL="285750" indent="-285750">
              <a:buFont typeface="Arial" pitchFamily="34" charset="0"/>
              <a:buChar char="•"/>
            </a:pPr>
            <a:endParaRPr lang="en-US" dirty="0"/>
          </a:p>
        </p:txBody>
      </p:sp>
      <p:pic>
        <p:nvPicPr>
          <p:cNvPr id="8196" name="Picture 4" descr="C:\Users\Judi\AppData\Local\Microsoft\Windows\Temporary Internet Files\Content.IE5\3DT0LV9G\MC900022467[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1627082"/>
            <a:ext cx="3121227" cy="150085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Judi\AppData\Local\Microsoft\Windows\Temporary Internet Files\Content.IE5\IFUHXH3W\MC90023252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295400"/>
            <a:ext cx="1473829" cy="16473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1978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8001000" cy="3416320"/>
          </a:xfrm>
          <a:prstGeom prst="rect">
            <a:avLst/>
          </a:prstGeom>
          <a:noFill/>
        </p:spPr>
        <p:txBody>
          <a:bodyPr wrap="square" rtlCol="0">
            <a:spAutoFit/>
          </a:bodyPr>
          <a:lstStyle/>
          <a:p>
            <a:pPr algn="ctr"/>
            <a:r>
              <a:rPr lang="en-US" sz="3600" dirty="0" smtClean="0"/>
              <a:t>The CCC is submitting a warrant article which would allow the CCC to:</a:t>
            </a:r>
          </a:p>
          <a:p>
            <a:endParaRPr lang="en-US" sz="3600" dirty="0"/>
          </a:p>
          <a:p>
            <a:pPr marL="285750" indent="-285750">
              <a:buFont typeface="Arial" pitchFamily="34" charset="0"/>
              <a:buChar char="•"/>
            </a:pPr>
            <a:r>
              <a:rPr lang="en-US" sz="3600" b="1" dirty="0" smtClean="0"/>
              <a:t> apply </a:t>
            </a:r>
            <a:r>
              <a:rPr lang="en-US" sz="3600" dirty="0" smtClean="0"/>
              <a:t>for</a:t>
            </a:r>
          </a:p>
          <a:p>
            <a:pPr marL="285750" indent="-285750">
              <a:buFont typeface="Arial" pitchFamily="34" charset="0"/>
              <a:buChar char="•"/>
            </a:pPr>
            <a:r>
              <a:rPr lang="en-US" sz="3600" dirty="0" smtClean="0"/>
              <a:t> </a:t>
            </a:r>
            <a:r>
              <a:rPr lang="en-US" sz="3600" b="1" dirty="0" smtClean="0"/>
              <a:t>accept</a:t>
            </a:r>
            <a:r>
              <a:rPr lang="en-US" sz="3600" dirty="0" smtClean="0"/>
              <a:t> and</a:t>
            </a:r>
          </a:p>
          <a:p>
            <a:pPr marL="285750" indent="-285750">
              <a:buFont typeface="Arial" pitchFamily="34" charset="0"/>
              <a:buChar char="•"/>
            </a:pPr>
            <a:r>
              <a:rPr lang="en-US" sz="3600" dirty="0" smtClean="0"/>
              <a:t> </a:t>
            </a:r>
            <a:r>
              <a:rPr lang="en-US" sz="3600" b="1" dirty="0" smtClean="0"/>
              <a:t>administer</a:t>
            </a:r>
            <a:r>
              <a:rPr lang="en-US" sz="3600" dirty="0" smtClean="0"/>
              <a:t> this watershed grant.</a:t>
            </a:r>
            <a:endParaRPr lang="en-US" sz="3600" dirty="0"/>
          </a:p>
        </p:txBody>
      </p:sp>
      <p:pic>
        <p:nvPicPr>
          <p:cNvPr id="7171" name="Picture 3" descr="C:\Users\Judi\AppData\Local\Microsoft\Windows\Temporary Internet Files\Content.IE5\E9LN6ERL\MP90044831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3810000"/>
            <a:ext cx="3505200" cy="2336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9629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473" y="128024"/>
            <a:ext cx="8373254" cy="1138773"/>
          </a:xfrm>
          <a:prstGeom prst="rect">
            <a:avLst/>
          </a:prstGeom>
          <a:noFill/>
        </p:spPr>
        <p:txBody>
          <a:bodyPr wrap="none" rtlCol="0">
            <a:spAutoFit/>
          </a:bodyPr>
          <a:lstStyle/>
          <a:p>
            <a:r>
              <a:rPr lang="en-US" sz="3200" dirty="0" smtClean="0"/>
              <a:t>Here is the actual wording of the warrant article. </a:t>
            </a:r>
          </a:p>
          <a:p>
            <a:endParaRPr lang="en-US" dirty="0"/>
          </a:p>
          <a:p>
            <a:endParaRPr lang="en-US" dirty="0"/>
          </a:p>
        </p:txBody>
      </p:sp>
      <p:sp>
        <p:nvSpPr>
          <p:cNvPr id="3" name="Rectangle 2"/>
          <p:cNvSpPr/>
          <p:nvPr/>
        </p:nvSpPr>
        <p:spPr>
          <a:xfrm>
            <a:off x="762000" y="990600"/>
            <a:ext cx="7391400" cy="4401205"/>
          </a:xfrm>
          <a:prstGeom prst="rect">
            <a:avLst/>
          </a:prstGeom>
        </p:spPr>
        <p:txBody>
          <a:bodyPr wrap="square">
            <a:spAutoFit/>
          </a:bodyPr>
          <a:lstStyle/>
          <a:p>
            <a:r>
              <a:rPr lang="en-US" sz="2000" i="1" dirty="0"/>
              <a:t>To see if the Town will vote to authorize the Candia Conservation Commission to apply for, accept and administer a Water Supply Protection Grant from the New Hampshire Department of Environmental Services that will allow for the purchase</a:t>
            </a:r>
            <a:r>
              <a:rPr lang="en-US" sz="2000" dirty="0"/>
              <a:t> </a:t>
            </a:r>
            <a:r>
              <a:rPr lang="en-US" sz="2000" i="1" dirty="0"/>
              <a:t>and permanent protection, thru a conservation easement, of two</a:t>
            </a:r>
            <a:r>
              <a:rPr lang="en-US" sz="2000" dirty="0"/>
              <a:t> </a:t>
            </a:r>
            <a:r>
              <a:rPr lang="en-US" sz="2000" i="1" dirty="0"/>
              <a:t>abutting parcels of undeveloped land (Map 410 Lots 100 &amp; 101) in the </a:t>
            </a:r>
            <a:r>
              <a:rPr lang="en-US" sz="2000" i="1" dirty="0" err="1"/>
              <a:t>Massabesic</a:t>
            </a:r>
            <a:r>
              <a:rPr lang="en-US" sz="2000" i="1" dirty="0"/>
              <a:t> Watershed and further, to authorize the permanent protection, thru a conservation easement, of the Hemlock Drive Town Forest property (Map 412 Lots 3 &amp; 4) in the </a:t>
            </a:r>
            <a:r>
              <a:rPr lang="en-US" sz="2000" i="1" dirty="0" err="1"/>
              <a:t>Massabesic</a:t>
            </a:r>
            <a:r>
              <a:rPr lang="en-US" sz="2000" i="1" dirty="0"/>
              <a:t> Watershed, using the value of the development rights of the Hemlock Drive Town Forest property as the necessary monetary match for the Water Supply Protection grant, resulting in the permanent protection of approximately 80 acres of open space land in the </a:t>
            </a:r>
            <a:r>
              <a:rPr lang="en-US" sz="2000" i="1" dirty="0" err="1"/>
              <a:t>Massabesic</a:t>
            </a:r>
            <a:r>
              <a:rPr lang="en-US" sz="2000" i="1" dirty="0"/>
              <a:t> Watershed at no </a:t>
            </a:r>
            <a:r>
              <a:rPr lang="en-US" sz="2000" i="1" dirty="0" smtClean="0"/>
              <a:t>additional cost </a:t>
            </a:r>
            <a:r>
              <a:rPr lang="en-US" sz="2000" i="1" dirty="0"/>
              <a:t>to the taxpayers.</a:t>
            </a:r>
            <a:endParaRPr lang="en-US" sz="2000" dirty="0"/>
          </a:p>
        </p:txBody>
      </p:sp>
    </p:spTree>
    <p:extLst>
      <p:ext uri="{BB962C8B-B14F-4D97-AF65-F5344CB8AC3E}">
        <p14:creationId xmlns:p14="http://schemas.microsoft.com/office/powerpoint/2010/main" xmlns="" val="57548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6477000" cy="4770537"/>
          </a:xfrm>
          <a:prstGeom prst="rect">
            <a:avLst/>
          </a:prstGeom>
          <a:noFill/>
        </p:spPr>
        <p:txBody>
          <a:bodyPr wrap="square" rtlCol="0">
            <a:spAutoFit/>
          </a:bodyPr>
          <a:lstStyle/>
          <a:p>
            <a:r>
              <a:rPr lang="en-US" sz="2800" dirty="0" smtClean="0"/>
              <a:t>This is a perfect balance of using</a:t>
            </a:r>
          </a:p>
          <a:p>
            <a:r>
              <a:rPr lang="en-US" sz="2800" dirty="0" smtClean="0"/>
              <a:t> grant money to protect </a:t>
            </a:r>
          </a:p>
          <a:p>
            <a:r>
              <a:rPr lang="en-US" sz="2800" dirty="0" smtClean="0"/>
              <a:t>our town’s water supply!</a:t>
            </a:r>
          </a:p>
          <a:p>
            <a:endParaRPr lang="en-US" sz="2000" dirty="0"/>
          </a:p>
          <a:p>
            <a:pPr marL="342900" indent="-342900">
              <a:buFont typeface="Arial" pitchFamily="34" charset="0"/>
              <a:buChar char="•"/>
            </a:pPr>
            <a:r>
              <a:rPr lang="en-US" dirty="0" smtClean="0"/>
              <a:t>This land is already located in this critical watershed area. </a:t>
            </a:r>
          </a:p>
          <a:p>
            <a:endParaRPr lang="en-US" dirty="0"/>
          </a:p>
          <a:p>
            <a:pPr marL="342900" indent="-342900">
              <a:buFont typeface="Arial" pitchFamily="34" charset="0"/>
              <a:buChar char="•"/>
            </a:pPr>
            <a:r>
              <a:rPr lang="en-US" dirty="0" smtClean="0"/>
              <a:t> It expands the area being protected. It enlarges the protected areas within an already fragmented piece of land. </a:t>
            </a:r>
          </a:p>
          <a:p>
            <a:endParaRPr lang="en-US" dirty="0"/>
          </a:p>
          <a:p>
            <a:pPr marL="342900" indent="-342900">
              <a:buFont typeface="Arial" pitchFamily="34" charset="0"/>
              <a:buChar char="•"/>
            </a:pPr>
            <a:r>
              <a:rPr lang="en-US" dirty="0" smtClean="0"/>
              <a:t> In the process, it guarantees more open space for the citizens of Candia to enjoy!  A forested area to hike, walk your dog, snowshoe, hunt, bird watch, explore and more.</a:t>
            </a:r>
          </a:p>
          <a:p>
            <a:endParaRPr lang="en-US" dirty="0"/>
          </a:p>
          <a:p>
            <a:pPr marL="342900" indent="-342900">
              <a:buFont typeface="Arial" pitchFamily="34" charset="0"/>
              <a:buChar char="•"/>
            </a:pPr>
            <a:r>
              <a:rPr lang="en-US" dirty="0" smtClean="0"/>
              <a:t> It can also bring in tax revenues through forestry and logging operations</a:t>
            </a:r>
            <a:r>
              <a:rPr lang="en-US" sz="2000" dirty="0" smtClean="0"/>
              <a:t>.</a:t>
            </a:r>
            <a:endParaRPr lang="en-US" sz="2000" dirty="0"/>
          </a:p>
        </p:txBody>
      </p:sp>
      <p:pic>
        <p:nvPicPr>
          <p:cNvPr id="6153" name="Picture 9" descr="C:\Users\Judi\AppData\Local\Microsoft\Windows\Temporary Internet Files\Content.IE5\E9LN6ERL\MC90023136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4834550"/>
            <a:ext cx="2057400" cy="17064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54" name="Picture 10" descr="C:\Users\Judi\AppData\Local\Microsoft\Windows\Temporary Internet Files\Content.IE5\3DT0LV9G\MC90039661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381000"/>
            <a:ext cx="1433779" cy="1813255"/>
          </a:xfrm>
          <a:prstGeom prst="rect">
            <a:avLst/>
          </a:prstGeom>
          <a:noFill/>
          <a:extLst>
            <a:ext uri="{909E8E84-426E-40DD-AFC4-6F175D3DCCD1}">
              <a14:hiddenFill xmlns:a14="http://schemas.microsoft.com/office/drawing/2010/main" xmlns="">
                <a:solidFill>
                  <a:srgbClr val="FFFFFF"/>
                </a:solidFill>
              </a14:hiddenFill>
            </a:ext>
          </a:extLst>
        </p:spPr>
      </p:pic>
      <p:pic>
        <p:nvPicPr>
          <p:cNvPr id="6155" name="Picture 11" descr="C:\Users\Judi\AppData\Local\Microsoft\Windows\Temporary Internet Files\Content.IE5\IFUHXH3W\MC90019850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556" y="3733800"/>
            <a:ext cx="2195465" cy="220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9702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391400" cy="5509200"/>
          </a:xfrm>
          <a:prstGeom prst="rect">
            <a:avLst/>
          </a:prstGeom>
          <a:noFill/>
        </p:spPr>
        <p:txBody>
          <a:bodyPr wrap="square" rtlCol="0">
            <a:spAutoFit/>
          </a:bodyPr>
          <a:lstStyle/>
          <a:p>
            <a:r>
              <a:rPr lang="en-US" sz="3200" dirty="0" smtClean="0"/>
              <a:t>Please support this warrant article at our Town Meeting. By doing so, you help: </a:t>
            </a:r>
          </a:p>
          <a:p>
            <a:endParaRPr lang="en-US" sz="3200" dirty="0" smtClean="0"/>
          </a:p>
          <a:p>
            <a:pPr marL="457200" indent="-457200">
              <a:buFont typeface="Arial" pitchFamily="34" charset="0"/>
              <a:buChar char="•"/>
            </a:pPr>
            <a:r>
              <a:rPr lang="en-US" sz="3200" dirty="0" smtClean="0"/>
              <a:t>ensure clean, safe drinking water for us and our neighbors. </a:t>
            </a:r>
          </a:p>
          <a:p>
            <a:pPr marL="457200" indent="-457200">
              <a:buFont typeface="Arial" pitchFamily="34" charset="0"/>
              <a:buChar char="•"/>
            </a:pPr>
            <a:r>
              <a:rPr lang="en-US" sz="3200" dirty="0" smtClean="0"/>
              <a:t>protect valuable wildlife habitat and open space and our neighborhoods. </a:t>
            </a:r>
          </a:p>
          <a:p>
            <a:pPr marL="457200" indent="-457200">
              <a:buFont typeface="Arial" pitchFamily="34" charset="0"/>
              <a:buChar char="•"/>
            </a:pPr>
            <a:r>
              <a:rPr lang="en-US" sz="3200" dirty="0" smtClean="0"/>
              <a:t>maintain what the people of Candia truly love about this town – the rural character and charm of forests, fields and nature. </a:t>
            </a:r>
            <a:endParaRPr lang="en-US" sz="3200" dirty="0"/>
          </a:p>
        </p:txBody>
      </p:sp>
      <p:pic>
        <p:nvPicPr>
          <p:cNvPr id="5124" name="Picture 4" descr="C:\Users\Judi\AppData\Local\Microsoft\Windows\Temporary Internet Files\Content.IE5\IFUHXH3W\MC90001324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5638800"/>
            <a:ext cx="2053742" cy="938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99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842" y="342179"/>
            <a:ext cx="8153400" cy="6186309"/>
          </a:xfrm>
          <a:prstGeom prst="rect">
            <a:avLst/>
          </a:prstGeom>
          <a:noFill/>
        </p:spPr>
        <p:txBody>
          <a:bodyPr wrap="square" rtlCol="0">
            <a:spAutoFit/>
          </a:bodyPr>
          <a:lstStyle/>
          <a:p>
            <a:pPr algn="ctr"/>
            <a:r>
              <a:rPr lang="en-US" sz="5400" dirty="0" smtClean="0"/>
              <a:t>Candia’s value for us</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sz="5400" dirty="0" smtClean="0"/>
              <a:t> is in its natural resources.</a:t>
            </a:r>
            <a:endParaRPr lang="en-US" sz="5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9867" y="1292217"/>
            <a:ext cx="6429350" cy="4286232"/>
          </a:xfrm>
          <a:prstGeom prst="rect">
            <a:avLst/>
          </a:prstGeom>
          <a:ln>
            <a:noFill/>
          </a:ln>
          <a:effectLst>
            <a:softEdge rad="112500"/>
          </a:effectLst>
        </p:spPr>
      </p:pic>
    </p:spTree>
    <p:extLst>
      <p:ext uri="{BB962C8B-B14F-4D97-AF65-F5344CB8AC3E}">
        <p14:creationId xmlns:p14="http://schemas.microsoft.com/office/powerpoint/2010/main" xmlns="" val="91996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8077200" cy="1470025"/>
          </a:xfrm>
        </p:spPr>
        <p:txBody>
          <a:bodyPr>
            <a:normAutofit fontScale="90000"/>
          </a:bodyPr>
          <a:lstStyle/>
          <a:p>
            <a:pPr algn="l"/>
            <a:r>
              <a:rPr lang="en-US" sz="3600" dirty="0" smtClean="0"/>
              <a:t>The Candia Conservation Commission’s mission is to protect the town’s natural resources.</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2057400"/>
            <a:ext cx="4114800" cy="2743200"/>
          </a:xfrm>
          <a:prstGeom prst="rect">
            <a:avLst/>
          </a:prstGeom>
          <a:ln>
            <a:noFill/>
          </a:ln>
          <a:effectLst>
            <a:softEdge rad="112500"/>
          </a:effectLst>
        </p:spPr>
      </p:pic>
      <p:sp>
        <p:nvSpPr>
          <p:cNvPr id="3" name="Subtitle 2"/>
          <p:cNvSpPr>
            <a:spLocks noGrp="1"/>
          </p:cNvSpPr>
          <p:nvPr>
            <p:ph type="subTitle" idx="1"/>
          </p:nvPr>
        </p:nvSpPr>
        <p:spPr>
          <a:xfrm>
            <a:off x="762000" y="4648200"/>
            <a:ext cx="7620000" cy="1524000"/>
          </a:xfrm>
        </p:spPr>
        <p:txBody>
          <a:bodyPr>
            <a:normAutofit fontScale="70000" lnSpcReduction="20000"/>
          </a:bodyPr>
          <a:lstStyle/>
          <a:p>
            <a:endParaRPr lang="en-US" dirty="0"/>
          </a:p>
          <a:p>
            <a:pPr algn="l"/>
            <a:r>
              <a:rPr lang="en-US" sz="4400" dirty="0" smtClean="0"/>
              <a:t>These resources include water, soil, forests, wetlands, streams, and wildlife habitat.</a:t>
            </a:r>
            <a:endParaRPr lang="en-US" sz="4400" dirty="0"/>
          </a:p>
        </p:txBody>
      </p:sp>
    </p:spTree>
    <p:extLst>
      <p:ext uri="{BB962C8B-B14F-4D97-AF65-F5344CB8AC3E}">
        <p14:creationId xmlns:p14="http://schemas.microsoft.com/office/powerpoint/2010/main" xmlns="" val="215594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3657600"/>
          </a:xfrm>
        </p:spPr>
        <p:txBody>
          <a:bodyPr>
            <a:normAutofit/>
          </a:bodyPr>
          <a:lstStyle/>
          <a:p>
            <a:r>
              <a:rPr lang="en-US" sz="6600" dirty="0" smtClean="0"/>
              <a:t>Federal Funds </a:t>
            </a:r>
            <a:r>
              <a:rPr lang="en-US" dirty="0" smtClean="0"/>
              <a:t/>
            </a:r>
            <a:br>
              <a:rPr lang="en-US" dirty="0" smtClean="0"/>
            </a:br>
            <a:r>
              <a:rPr lang="en-US" sz="3600" dirty="0" smtClean="0"/>
              <a:t>(</a:t>
            </a:r>
            <a:r>
              <a:rPr lang="en-US" sz="3600" u="sng" dirty="0" smtClean="0"/>
              <a:t>Water Supply Protection Program</a:t>
            </a:r>
            <a:r>
              <a:rPr lang="en-US" sz="3600" dirty="0" smtClean="0"/>
              <a:t>) </a:t>
            </a:r>
            <a:br>
              <a:rPr lang="en-US" sz="3600" dirty="0" smtClean="0"/>
            </a:br>
            <a:r>
              <a:rPr lang="en-US" sz="2800" dirty="0" smtClean="0"/>
              <a:t>money is available to towns to help them protect their natural resources due to the pressures and impact of the  expansion and development of I-93. </a:t>
            </a:r>
            <a:endParaRPr lang="en-US" sz="2800" dirty="0"/>
          </a:p>
        </p:txBody>
      </p:sp>
      <p:pic>
        <p:nvPicPr>
          <p:cNvPr id="2050" name="Picture 2" descr="C:\Users\Judi\AppData\Local\Microsoft\Windows\Temporary Internet Files\Content.IE5\IFUHXH3W\MC900237235[1].wm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3429000"/>
            <a:ext cx="3115375" cy="2952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83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391400" cy="6340197"/>
          </a:xfrm>
          <a:prstGeom prst="rect">
            <a:avLst/>
          </a:prstGeom>
          <a:noFill/>
        </p:spPr>
        <p:txBody>
          <a:bodyPr wrap="square" rtlCol="0">
            <a:spAutoFit/>
          </a:bodyPr>
          <a:lstStyle/>
          <a:p>
            <a:r>
              <a:rPr lang="en-US" sz="4000" dirty="0" smtClean="0"/>
              <a:t>This grant money  can be used by NH DES to protect water supplies! </a:t>
            </a:r>
          </a:p>
          <a:p>
            <a:endParaRPr lang="en-US" sz="4000" dirty="0"/>
          </a:p>
          <a:p>
            <a:endParaRPr lang="en-US" sz="4000" dirty="0" smtClean="0"/>
          </a:p>
          <a:p>
            <a:r>
              <a:rPr lang="en-US" dirty="0" smtClean="0"/>
              <a:t>                                                 ( Insert water scene photo here)</a:t>
            </a:r>
            <a:endParaRPr lang="en-US" dirty="0"/>
          </a:p>
          <a:p>
            <a:endParaRPr lang="en-US" sz="4000" dirty="0" smtClean="0"/>
          </a:p>
          <a:p>
            <a:endParaRPr lang="en-US" sz="4000" dirty="0" smtClean="0"/>
          </a:p>
          <a:p>
            <a:endParaRPr lang="en-US" sz="2800" dirty="0" smtClean="0"/>
          </a:p>
          <a:p>
            <a:pPr algn="ctr"/>
            <a:endParaRPr lang="en-US" sz="4000" dirty="0" smtClean="0"/>
          </a:p>
          <a:p>
            <a:pPr algn="ctr"/>
            <a:r>
              <a:rPr lang="en-US" sz="4000" dirty="0" smtClean="0"/>
              <a:t>At no additional cost to our Taxpayers!</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1447800"/>
            <a:ext cx="5442789" cy="3929692"/>
          </a:xfrm>
          <a:prstGeom prst="rect">
            <a:avLst/>
          </a:prstGeom>
          <a:ln>
            <a:noFill/>
          </a:ln>
          <a:effectLst>
            <a:softEdge rad="112500"/>
          </a:effectLst>
        </p:spPr>
      </p:pic>
    </p:spTree>
    <p:extLst>
      <p:ext uri="{BB962C8B-B14F-4D97-AF65-F5344CB8AC3E}">
        <p14:creationId xmlns:p14="http://schemas.microsoft.com/office/powerpoint/2010/main" xmlns="" val="387440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tretch>
            <a:fillRect/>
          </a:stretch>
        </p:blipFill>
        <p:spPr bwMode="auto">
          <a:xfrm>
            <a:off x="0" y="0"/>
            <a:ext cx="9144282" cy="6680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001000" cy="2985433"/>
          </a:xfrm>
          <a:prstGeom prst="rect">
            <a:avLst/>
          </a:prstGeom>
          <a:noFill/>
        </p:spPr>
        <p:txBody>
          <a:bodyPr wrap="square" rtlCol="0">
            <a:spAutoFit/>
          </a:bodyPr>
          <a:lstStyle/>
          <a:p>
            <a:pPr algn="ctr"/>
            <a:r>
              <a:rPr lang="en-US" sz="4000" dirty="0" smtClean="0"/>
              <a:t>Candia wants to apply for the money to purchase &amp; protect two pieces of land in the </a:t>
            </a:r>
            <a:r>
              <a:rPr lang="en-US" sz="4000" dirty="0" err="1" smtClean="0"/>
              <a:t>Massabesic</a:t>
            </a:r>
            <a:r>
              <a:rPr lang="en-US" sz="4000" dirty="0" smtClean="0"/>
              <a:t> Watershed. </a:t>
            </a:r>
          </a:p>
          <a:p>
            <a:pPr algn="ctr"/>
            <a:endParaRPr lang="en-US" sz="4000" dirty="0" smtClean="0"/>
          </a:p>
          <a:p>
            <a:pPr algn="ctr"/>
            <a:r>
              <a:rPr lang="en-US" sz="2800" dirty="0" smtClean="0"/>
              <a:t>These are located near the </a:t>
            </a:r>
            <a:r>
              <a:rPr lang="en-US" sz="2800" dirty="0" err="1" smtClean="0"/>
              <a:t>Kinnicum</a:t>
            </a:r>
            <a:r>
              <a:rPr lang="en-US" sz="2800" dirty="0" smtClean="0"/>
              <a:t> Pond.</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404" y="3505200"/>
            <a:ext cx="8142488" cy="2819400"/>
          </a:xfrm>
          <a:prstGeom prst="rect">
            <a:avLst/>
          </a:prstGeom>
        </p:spPr>
      </p:pic>
    </p:spTree>
    <p:extLst>
      <p:ext uri="{BB962C8B-B14F-4D97-AF65-F5344CB8AC3E}">
        <p14:creationId xmlns:p14="http://schemas.microsoft.com/office/powerpoint/2010/main" xmlns="" val="373707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8077200" cy="3539430"/>
          </a:xfrm>
          <a:prstGeom prst="rect">
            <a:avLst/>
          </a:prstGeom>
          <a:noFill/>
        </p:spPr>
        <p:txBody>
          <a:bodyPr wrap="square" rtlCol="0">
            <a:spAutoFit/>
          </a:bodyPr>
          <a:lstStyle/>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smtClean="0"/>
          </a:p>
        </p:txBody>
      </p:sp>
      <p:pic>
        <p:nvPicPr>
          <p:cNvPr id="4" name="Picture 2"/>
          <p:cNvPicPr>
            <a:picLocks noChangeAspect="1" noChangeArrowheads="1"/>
          </p:cNvPicPr>
          <p:nvPr/>
        </p:nvPicPr>
        <p:blipFill>
          <a:blip r:embed="rId2" cstate="print"/>
          <a:srcRect/>
          <a:stretch>
            <a:fillRect/>
          </a:stretch>
        </p:blipFill>
        <p:spPr bwMode="auto">
          <a:xfrm rot="5400000">
            <a:off x="1619250" y="-704850"/>
            <a:ext cx="5829300" cy="7543800"/>
          </a:xfrm>
          <a:prstGeom prst="rect">
            <a:avLst/>
          </a:prstGeom>
          <a:noFill/>
          <a:ln w="9525">
            <a:noFill/>
            <a:miter lim="800000"/>
            <a:headEnd/>
            <a:tailEnd/>
          </a:ln>
        </p:spPr>
      </p:pic>
    </p:spTree>
    <p:extLst>
      <p:ext uri="{BB962C8B-B14F-4D97-AF65-F5344CB8AC3E}">
        <p14:creationId xmlns:p14="http://schemas.microsoft.com/office/powerpoint/2010/main" xmlns="" val="1109346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848600" cy="3970318"/>
          </a:xfrm>
          <a:prstGeom prst="rect">
            <a:avLst/>
          </a:prstGeom>
          <a:noFill/>
        </p:spPr>
        <p:txBody>
          <a:bodyPr wrap="square" rtlCol="0">
            <a:spAutoFit/>
          </a:bodyPr>
          <a:lstStyle/>
          <a:p>
            <a:r>
              <a:rPr lang="en-US" dirty="0" smtClean="0"/>
              <a:t>The Hemlock Drive Town Forest property, also located within the </a:t>
            </a:r>
            <a:r>
              <a:rPr lang="en-US" dirty="0" err="1" smtClean="0"/>
              <a:t>Massabesic</a:t>
            </a:r>
            <a:r>
              <a:rPr lang="en-US" dirty="0" smtClean="0"/>
              <a:t> Watershed,  will then also be protected</a:t>
            </a:r>
            <a:r>
              <a:rPr lang="en-US" dirty="0"/>
              <a:t> </a:t>
            </a:r>
            <a:r>
              <a:rPr lang="en-US" dirty="0" smtClean="0"/>
              <a:t>with a conservation easement.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pic>
        <p:nvPicPr>
          <p:cNvPr id="3" name="Picture 2" descr="IMG_2773.JPG"/>
          <p:cNvPicPr>
            <a:picLocks noChangeAspect="1"/>
          </p:cNvPicPr>
          <p:nvPr/>
        </p:nvPicPr>
        <p:blipFill>
          <a:blip r:embed="rId2" cstate="print"/>
          <a:stretch>
            <a:fillRect/>
          </a:stretch>
        </p:blipFill>
        <p:spPr>
          <a:xfrm>
            <a:off x="1066800" y="1066800"/>
            <a:ext cx="6807200" cy="5105400"/>
          </a:xfrm>
          <a:prstGeom prst="rect">
            <a:avLst/>
          </a:prstGeom>
        </p:spPr>
      </p:pic>
    </p:spTree>
    <p:extLst>
      <p:ext uri="{BB962C8B-B14F-4D97-AF65-F5344CB8AC3E}">
        <p14:creationId xmlns:p14="http://schemas.microsoft.com/office/powerpoint/2010/main" xmlns="" val="208937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dia WSPG Map.jpg"/>
          <p:cNvPicPr>
            <a:picLocks noChangeAspect="1"/>
          </p:cNvPicPr>
          <p:nvPr/>
        </p:nvPicPr>
        <p:blipFill>
          <a:blip r:embed="rId2" cstate="print"/>
          <a:srcRect l="14196" t="5556" r="14301" b="6667"/>
          <a:stretch>
            <a:fillRect/>
          </a:stretch>
        </p:blipFill>
        <p:spPr>
          <a:xfrm rot="16200000">
            <a:off x="1828800" y="-1295400"/>
            <a:ext cx="5486400" cy="9144000"/>
          </a:xfrm>
          <a:prstGeom prst="rect">
            <a:avLst/>
          </a:prstGeom>
        </p:spPr>
      </p:pic>
    </p:spTree>
    <p:extLst>
      <p:ext uri="{BB962C8B-B14F-4D97-AF65-F5344CB8AC3E}">
        <p14:creationId xmlns:p14="http://schemas.microsoft.com/office/powerpoint/2010/main" xmlns="" val="1699069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632</Words>
  <Application>Microsoft Office PowerPoint</Application>
  <PresentationFormat>On-screen Show (4:3)</PresentationFormat>
  <Paragraphs>98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Candia Conservation Commission Tuesday, January 17, 2012</vt:lpstr>
      <vt:lpstr>The Candia Conservation Commission’s mission is to protect the town’s natural resources.</vt:lpstr>
      <vt:lpstr>Federal Funds  (Water Supply Protection Program)  money is available to towns to help them protect their natural resources due to the pressures and impact of the  expansion and development of I-93.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Candia Conservation Commission Tuesday, January 17, 2012</dc:title>
  <dc:creator>Judi</dc:creator>
  <cp:lastModifiedBy>Jim</cp:lastModifiedBy>
  <cp:revision>30</cp:revision>
  <dcterms:created xsi:type="dcterms:W3CDTF">2012-01-14T13:45:51Z</dcterms:created>
  <dcterms:modified xsi:type="dcterms:W3CDTF">2012-01-20T00:15:38Z</dcterms:modified>
</cp:coreProperties>
</file>